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3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x="18288000" cy="10287000"/>
  <p:notesSz cx="6858000" cy="9144000"/>
  <p:embeddedFontLst>
    <p:embeddedFont>
      <p:font typeface="Oswald Bold" charset="1" panose="00000800000000000000"/>
      <p:regular r:id="rId36"/>
    </p:embeddedFont>
    <p:embeddedFont>
      <p:font typeface="Inter Bold" charset="1" panose="020B0802030000000004"/>
      <p:regular r:id="rId38"/>
    </p:embeddedFont>
    <p:embeddedFont>
      <p:font typeface="Inter" charset="1" panose="020B0502030000000004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notesMasters/notesMaster1.xml" Type="http://schemas.openxmlformats.org/officeDocument/2006/relationships/notesMaster"/><Relationship Id="rId34" Target="theme/theme2.xml" Type="http://schemas.openxmlformats.org/officeDocument/2006/relationships/theme"/><Relationship Id="rId35" Target="notesSlides/notesSlide1.xml" Type="http://schemas.openxmlformats.org/officeDocument/2006/relationships/notesSlide"/><Relationship Id="rId36" Target="fonts/font36.fntdata" Type="http://schemas.openxmlformats.org/officeDocument/2006/relationships/font"/><Relationship Id="rId37" Target="notesSlides/notesSlide2.xml" Type="http://schemas.openxmlformats.org/officeDocument/2006/relationships/notesSlide"/><Relationship Id="rId38" Target="fonts/font38.fntdata" Type="http://schemas.openxmlformats.org/officeDocument/2006/relationships/font"/><Relationship Id="rId39" Target="notesSlides/notesSlide3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4.xml" Type="http://schemas.openxmlformats.org/officeDocument/2006/relationships/notesSlide"/><Relationship Id="rId41" Target="fonts/font41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warehouse automation system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This section outlines key roles in our warehouse automation system:</a:t>
            </a:r>
          </a:p>
          <a:p>
            <a:r>
              <a:rPr lang="en-US"/>
              <a:t/>
            </a:r>
          </a:p>
          <a:p>
            <a:r>
              <a:rPr lang="en-US"/>
              <a:t>- Bernard Widjaja: Oversees resources such as boxes and AGVs, and ensures the user interface is intuitive.</a:t>
            </a:r>
          </a:p>
          <a:p>
            <a:r>
              <a:rPr lang="en-US"/>
              <a:t>- Meghana Hemesh Kumar: The Log Manager responsible for storing and retrieving items, crucial for operational efficiency and accuracy.</a:t>
            </a:r>
          </a:p>
          <a:p>
            <a:r>
              <a:rPr lang="en-US"/>
              <a:t>- Rajdeep Shaw: Manages charging stations and battery storage, ensuring AGVs are ready and energy flow is reliable.</a:t>
            </a:r>
          </a:p>
          <a:p>
            <a:r>
              <a:rPr lang="en-US"/>
              <a:t/>
            </a:r>
          </a:p>
          <a:p>
            <a:r>
              <a:rPr lang="en-US"/>
              <a:t>Each role is essential to the system's success, leading to efficient warehouse management.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Let's explore the domain of our Automated Warehouse Management System. Key aspects include:</a:t>
            </a:r>
          </a:p>
          <a:p>
            <a:r>
              <a:rPr lang="en-US"/>
              <a:t/>
            </a:r>
          </a:p>
          <a:p>
            <a:r>
              <a:rPr lang="en-US"/>
              <a:t>- Efficient storage and retrieval of boxes to optimize space and time.</a:t>
            </a:r>
          </a:p>
          <a:p>
            <a:r>
              <a:rPr lang="en-US"/>
              <a:t>- Management of autonomous guided vehicles (AGVs) for smooth goods transportation.</a:t>
            </a:r>
          </a:p>
          <a:p>
            <a:r>
              <a:rPr lang="en-US"/>
              <a:t>- Maintaining logs for auditing and process monitoring.</a:t>
            </a:r>
          </a:p>
          <a:p>
            <a:r>
              <a:rPr lang="en-US"/>
              <a:t>- Prioritizing safety with protocols for smooth operations.</a:t>
            </a:r>
          </a:p>
          <a:p>
            <a:r>
              <a:rPr lang="en-US"/>
              <a:t>- Managing AGV charging without disrupting workflow.</a:t>
            </a:r>
          </a:p>
          <a:p>
            <a:r>
              <a:rPr lang="en-US"/>
              <a:t/>
            </a:r>
          </a:p>
          <a:p>
            <a:r>
              <a:rPr lang="en-US"/>
              <a:t>These core functions enhance the efficiency and reliability of our automated warehouse system.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The system should:</a:t>
            </a:r>
          </a:p>
          <a:p>
            <a:r>
              <a:rPr lang="en-US"/>
              <a:t>- Store and retrieve boxes.</a:t>
            </a:r>
          </a:p>
          <a:p>
            <a:r>
              <a:rPr lang="en-US"/>
              <a:t>- Enable AGVs to move to pickup and drop positions.</a:t>
            </a:r>
          </a:p>
          <a:p>
            <a:r>
              <a:rPr lang="en-US"/>
              <a:t>- Ensure each AGV monitors its battery level.</a:t>
            </a:r>
          </a:p>
          <a:p>
            <a:r>
              <a:rPr lang="en-US"/>
              <a:t>- Allow charging stations to manage AGV charging.</a:t>
            </a:r>
          </a:p>
          <a:p>
            <a:r>
              <a:rPr lang="en-US"/>
              <a:t>- Have AGVs wait or throw an exception if a station is unavailable after a timeout.</a:t>
            </a:r>
          </a:p>
          <a:p>
            <a:r>
              <a:rPr lang="en-US"/>
              <a:t>- Log important events.</a:t>
            </a:r>
          </a:p>
          <a:p>
            <a:r>
              <a:rPr lang="en-US"/>
              <a:t>- Provide a UI for user interaction.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2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24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7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8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9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30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31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32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33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3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1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362712">
            <a:off x="9578762" y="-140305"/>
            <a:ext cx="8115300" cy="11986464"/>
            <a:chOff x="0" y="0"/>
            <a:chExt cx="412723" cy="60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2723" cy="609600"/>
            </a:xfrm>
            <a:custGeom>
              <a:avLst/>
              <a:gdLst/>
              <a:ahLst/>
              <a:cxnLst/>
              <a:rect r="r" b="b" t="t" l="l"/>
              <a:pathLst>
                <a:path h="609600" w="412723">
                  <a:moveTo>
                    <a:pt x="203200" y="0"/>
                  </a:moveTo>
                  <a:lnTo>
                    <a:pt x="412723" y="0"/>
                  </a:lnTo>
                  <a:lnTo>
                    <a:pt x="209523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F06457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19050"/>
              <a:ext cx="209523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323155" y="-102870"/>
            <a:ext cx="7088169" cy="10600398"/>
            <a:chOff x="0" y="0"/>
            <a:chExt cx="6878440" cy="102867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2794" y="-127"/>
              <a:ext cx="6881234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6881234">
                  <a:moveTo>
                    <a:pt x="6881234" y="10251440"/>
                  </a:moveTo>
                  <a:cubicBezTo>
                    <a:pt x="6881234" y="10284587"/>
                    <a:pt x="6872704" y="10286873"/>
                    <a:pt x="6850467" y="10286873"/>
                  </a:cubicBezTo>
                  <a:cubicBezTo>
                    <a:pt x="4568214" y="10286238"/>
                    <a:pt x="2286063" y="10286238"/>
                    <a:pt x="3809" y="10286238"/>
                  </a:cubicBezTo>
                  <a:cubicBezTo>
                    <a:pt x="0" y="10272395"/>
                    <a:pt x="5637" y="10259822"/>
                    <a:pt x="7972" y="10246995"/>
                  </a:cubicBezTo>
                  <a:cubicBezTo>
                    <a:pt x="108291" y="9685401"/>
                    <a:pt x="208712" y="9123934"/>
                    <a:pt x="309335" y="8562467"/>
                  </a:cubicBezTo>
                  <a:cubicBezTo>
                    <a:pt x="452807" y="7761986"/>
                    <a:pt x="596584" y="6961632"/>
                    <a:pt x="739955" y="6161151"/>
                  </a:cubicBezTo>
                  <a:cubicBezTo>
                    <a:pt x="917036" y="5172583"/>
                    <a:pt x="1093711" y="4184015"/>
                    <a:pt x="1270690" y="3195574"/>
                  </a:cubicBezTo>
                  <a:cubicBezTo>
                    <a:pt x="1450513" y="2191385"/>
                    <a:pt x="1630437" y="1187323"/>
                    <a:pt x="1810767" y="183261"/>
                  </a:cubicBezTo>
                  <a:cubicBezTo>
                    <a:pt x="1821733" y="122174"/>
                    <a:pt x="1828739" y="59690"/>
                    <a:pt x="1846508" y="635"/>
                  </a:cubicBezTo>
                  <a:cubicBezTo>
                    <a:pt x="3514563" y="635"/>
                    <a:pt x="5182617" y="635"/>
                    <a:pt x="6850671" y="0"/>
                  </a:cubicBezTo>
                  <a:cubicBezTo>
                    <a:pt x="6873314" y="0"/>
                    <a:pt x="6881030" y="3429"/>
                    <a:pt x="6881030" y="35814"/>
                  </a:cubicBezTo>
                  <a:cubicBezTo>
                    <a:pt x="6880421" y="3441065"/>
                    <a:pt x="6880421" y="6846316"/>
                    <a:pt x="6881234" y="10251440"/>
                  </a:cubicBezTo>
                  <a:close/>
                </a:path>
              </a:pathLst>
            </a:custGeom>
            <a:blipFill>
              <a:blip r:embed="rId3"/>
              <a:stretch>
                <a:fillRect l="-24773" t="0" r="-24773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5400000">
            <a:off x="1717342" y="8615144"/>
            <a:ext cx="401002" cy="401002"/>
          </a:xfrm>
          <a:custGeom>
            <a:avLst/>
            <a:gdLst/>
            <a:ahLst/>
            <a:cxnLst/>
            <a:rect r="r" b="b" t="t" l="l"/>
            <a:pathLst>
              <a:path h="401002" w="401002">
                <a:moveTo>
                  <a:pt x="0" y="0"/>
                </a:moveTo>
                <a:lnTo>
                  <a:pt x="401003" y="0"/>
                </a:lnTo>
                <a:lnTo>
                  <a:pt x="401003" y="401003"/>
                </a:lnTo>
                <a:lnTo>
                  <a:pt x="0" y="4010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744943">
            <a:off x="12182142" y="-866381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8" y="0"/>
                </a:lnTo>
                <a:lnTo>
                  <a:pt x="1844138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51885" y="870515"/>
            <a:ext cx="15564071" cy="5548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86"/>
              </a:lnSpc>
            </a:pPr>
            <a:r>
              <a:rPr lang="en-US" sz="13169" b="true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DHL WAREHOUSE AUTOMATION </a:t>
            </a:r>
          </a:p>
          <a:p>
            <a:pPr algn="l">
              <a:lnSpc>
                <a:spcPts val="14486"/>
              </a:lnSpc>
            </a:pPr>
            <a:r>
              <a:rPr lang="en-US" sz="13169" b="true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SYSTEM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5400000">
            <a:off x="387973" y="733109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58299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9740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210534" y="3950702"/>
            <a:ext cx="14536848" cy="2852856"/>
          </a:xfrm>
          <a:custGeom>
            <a:avLst/>
            <a:gdLst/>
            <a:ahLst/>
            <a:cxnLst/>
            <a:rect r="r" b="b" t="t" l="l"/>
            <a:pathLst>
              <a:path h="2852856" w="14536848">
                <a:moveTo>
                  <a:pt x="0" y="0"/>
                </a:moveTo>
                <a:lnTo>
                  <a:pt x="14536849" y="0"/>
                </a:lnTo>
                <a:lnTo>
                  <a:pt x="14536849" y="2852857"/>
                </a:lnTo>
                <a:lnTo>
                  <a:pt x="0" y="28528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5201" y="392112"/>
            <a:ext cx="897759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STORAGEAREA</a:t>
            </a:r>
          </a:p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COMPONENT DIAGRAM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58299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9740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823681" y="3611270"/>
            <a:ext cx="10640637" cy="4137052"/>
          </a:xfrm>
          <a:custGeom>
            <a:avLst/>
            <a:gdLst/>
            <a:ahLst/>
            <a:cxnLst/>
            <a:rect r="r" b="b" t="t" l="l"/>
            <a:pathLst>
              <a:path h="4137052" w="10640637">
                <a:moveTo>
                  <a:pt x="0" y="0"/>
                </a:moveTo>
                <a:lnTo>
                  <a:pt x="10640638" y="0"/>
                </a:lnTo>
                <a:lnTo>
                  <a:pt x="10640638" y="4137052"/>
                </a:lnTo>
                <a:lnTo>
                  <a:pt x="0" y="41370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5201" y="392112"/>
            <a:ext cx="897759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STORAGE SYSTEM</a:t>
            </a:r>
          </a:p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COMPONENT DIAGRAM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58299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9740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654174" y="3102411"/>
            <a:ext cx="10979652" cy="4082178"/>
          </a:xfrm>
          <a:custGeom>
            <a:avLst/>
            <a:gdLst/>
            <a:ahLst/>
            <a:cxnLst/>
            <a:rect r="r" b="b" t="t" l="l"/>
            <a:pathLst>
              <a:path h="4082178" w="10979652">
                <a:moveTo>
                  <a:pt x="0" y="0"/>
                </a:moveTo>
                <a:lnTo>
                  <a:pt x="10979652" y="0"/>
                </a:lnTo>
                <a:lnTo>
                  <a:pt x="10979652" y="4082178"/>
                </a:lnTo>
                <a:lnTo>
                  <a:pt x="0" y="40821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5201" y="392112"/>
            <a:ext cx="897759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CHARGING STATION</a:t>
            </a:r>
          </a:p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COMPONENT DIAGRAM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58299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9740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930417" y="4014477"/>
            <a:ext cx="10427166" cy="3330638"/>
          </a:xfrm>
          <a:custGeom>
            <a:avLst/>
            <a:gdLst/>
            <a:ahLst/>
            <a:cxnLst/>
            <a:rect r="r" b="b" t="t" l="l"/>
            <a:pathLst>
              <a:path h="3330638" w="10427166">
                <a:moveTo>
                  <a:pt x="0" y="0"/>
                </a:moveTo>
                <a:lnTo>
                  <a:pt x="10427166" y="0"/>
                </a:lnTo>
                <a:lnTo>
                  <a:pt x="10427166" y="3330638"/>
                </a:lnTo>
                <a:lnTo>
                  <a:pt x="0" y="33306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5201" y="489621"/>
            <a:ext cx="897759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BATTERY</a:t>
            </a:r>
          </a:p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COMPONENT DIAGRAM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58299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9740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2495113"/>
            <a:ext cx="16396356" cy="6189624"/>
          </a:xfrm>
          <a:custGeom>
            <a:avLst/>
            <a:gdLst/>
            <a:ahLst/>
            <a:cxnLst/>
            <a:rect r="r" b="b" t="t" l="l"/>
            <a:pathLst>
              <a:path h="6189624" w="16396356">
                <a:moveTo>
                  <a:pt x="0" y="0"/>
                </a:moveTo>
                <a:lnTo>
                  <a:pt x="16396356" y="0"/>
                </a:lnTo>
                <a:lnTo>
                  <a:pt x="16396356" y="6189624"/>
                </a:lnTo>
                <a:lnTo>
                  <a:pt x="0" y="61896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5201" y="392112"/>
            <a:ext cx="897759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PROCESS</a:t>
            </a:r>
          </a:p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COMPONENT DIAGRAM 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58299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9740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41670" y="2796612"/>
            <a:ext cx="15204660" cy="4979526"/>
          </a:xfrm>
          <a:custGeom>
            <a:avLst/>
            <a:gdLst/>
            <a:ahLst/>
            <a:cxnLst/>
            <a:rect r="r" b="b" t="t" l="l"/>
            <a:pathLst>
              <a:path h="4979526" w="15204660">
                <a:moveTo>
                  <a:pt x="0" y="0"/>
                </a:moveTo>
                <a:lnTo>
                  <a:pt x="15204660" y="0"/>
                </a:lnTo>
                <a:lnTo>
                  <a:pt x="15204660" y="4979526"/>
                </a:lnTo>
                <a:lnTo>
                  <a:pt x="0" y="49795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5201" y="392112"/>
            <a:ext cx="897759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LOG MANAGER</a:t>
            </a:r>
          </a:p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COMPONENT DIAGRAM 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262718" y="-321484"/>
            <a:ext cx="4441397" cy="11070188"/>
            <a:chOff x="0" y="0"/>
            <a:chExt cx="1169751" cy="29156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69750" cy="2915605"/>
            </a:xfrm>
            <a:custGeom>
              <a:avLst/>
              <a:gdLst/>
              <a:ahLst/>
              <a:cxnLst/>
              <a:rect r="r" b="b" t="t" l="l"/>
              <a:pathLst>
                <a:path h="2915605" w="1169750">
                  <a:moveTo>
                    <a:pt x="61009" y="0"/>
                  </a:moveTo>
                  <a:lnTo>
                    <a:pt x="1108741" y="0"/>
                  </a:lnTo>
                  <a:cubicBezTo>
                    <a:pt x="1142436" y="0"/>
                    <a:pt x="1169750" y="27315"/>
                    <a:pt x="1169750" y="61009"/>
                  </a:cubicBezTo>
                  <a:lnTo>
                    <a:pt x="1169750" y="2854596"/>
                  </a:lnTo>
                  <a:cubicBezTo>
                    <a:pt x="1169750" y="2870777"/>
                    <a:pt x="1163323" y="2886294"/>
                    <a:pt x="1151881" y="2897736"/>
                  </a:cubicBezTo>
                  <a:cubicBezTo>
                    <a:pt x="1140440" y="2909177"/>
                    <a:pt x="1124922" y="2915605"/>
                    <a:pt x="1108741" y="2915605"/>
                  </a:cubicBezTo>
                  <a:lnTo>
                    <a:pt x="61009" y="2915605"/>
                  </a:lnTo>
                  <a:cubicBezTo>
                    <a:pt x="44829" y="2915605"/>
                    <a:pt x="29311" y="2909177"/>
                    <a:pt x="17869" y="2897736"/>
                  </a:cubicBezTo>
                  <a:cubicBezTo>
                    <a:pt x="6428" y="2886294"/>
                    <a:pt x="0" y="2870777"/>
                    <a:pt x="0" y="2854596"/>
                  </a:cubicBezTo>
                  <a:lnTo>
                    <a:pt x="0" y="61009"/>
                  </a:lnTo>
                  <a:cubicBezTo>
                    <a:pt x="0" y="44829"/>
                    <a:pt x="6428" y="29311"/>
                    <a:pt x="17869" y="17869"/>
                  </a:cubicBezTo>
                  <a:cubicBezTo>
                    <a:pt x="29311" y="6428"/>
                    <a:pt x="44829" y="0"/>
                    <a:pt x="6100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F06457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1169751" cy="28965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40260" y="865651"/>
            <a:ext cx="8175165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MANAGEMENT I/O IN THE SYSTEM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744943">
            <a:off x="8221931" y="9434462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8" y="0"/>
                </a:lnTo>
                <a:lnTo>
                  <a:pt x="1844138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5400000">
            <a:off x="9386542" y="477678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623060" y="1645963"/>
            <a:ext cx="8174687" cy="7410962"/>
          </a:xfrm>
          <a:custGeom>
            <a:avLst/>
            <a:gdLst/>
            <a:ahLst/>
            <a:cxnLst/>
            <a:rect r="r" b="b" t="t" l="l"/>
            <a:pathLst>
              <a:path h="7410962" w="8174687">
                <a:moveTo>
                  <a:pt x="0" y="0"/>
                </a:moveTo>
                <a:lnTo>
                  <a:pt x="8174687" y="0"/>
                </a:lnTo>
                <a:lnTo>
                  <a:pt x="8174687" y="7410961"/>
                </a:lnTo>
                <a:lnTo>
                  <a:pt x="0" y="74109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029" r="-2661" b="-1029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29476" y="3365361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INPUTS: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37516" y="3822839"/>
            <a:ext cx="7935063" cy="207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STORING: BOX ID, WEIGHT, DESCRIPTION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RETRIEVING: BOX ID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LOG FILES: BASE PATH, YEAR, MONTH, DATE AND FILE NAME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VIEW LOG, DELETE LOG, MOVE LOG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DISPLAY ALL INFORMATION AND CLEAR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9476" y="6426339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OUTPUTS: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37516" y="6883816"/>
            <a:ext cx="7935063" cy="104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MAINUI LOGS FOR USER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SYSTEM LOGS FOR AUDITING (AGV, BATTERY, OVERALL, SYSTEM)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262718" y="-321484"/>
            <a:ext cx="4441397" cy="11070188"/>
            <a:chOff x="0" y="0"/>
            <a:chExt cx="1169751" cy="29156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69750" cy="2915605"/>
            </a:xfrm>
            <a:custGeom>
              <a:avLst/>
              <a:gdLst/>
              <a:ahLst/>
              <a:cxnLst/>
              <a:rect r="r" b="b" t="t" l="l"/>
              <a:pathLst>
                <a:path h="2915605" w="1169750">
                  <a:moveTo>
                    <a:pt x="61009" y="0"/>
                  </a:moveTo>
                  <a:lnTo>
                    <a:pt x="1108741" y="0"/>
                  </a:lnTo>
                  <a:cubicBezTo>
                    <a:pt x="1142436" y="0"/>
                    <a:pt x="1169750" y="27315"/>
                    <a:pt x="1169750" y="61009"/>
                  </a:cubicBezTo>
                  <a:lnTo>
                    <a:pt x="1169750" y="2854596"/>
                  </a:lnTo>
                  <a:cubicBezTo>
                    <a:pt x="1169750" y="2870777"/>
                    <a:pt x="1163323" y="2886294"/>
                    <a:pt x="1151881" y="2897736"/>
                  </a:cubicBezTo>
                  <a:cubicBezTo>
                    <a:pt x="1140440" y="2909177"/>
                    <a:pt x="1124922" y="2915605"/>
                    <a:pt x="1108741" y="2915605"/>
                  </a:cubicBezTo>
                  <a:lnTo>
                    <a:pt x="61009" y="2915605"/>
                  </a:lnTo>
                  <a:cubicBezTo>
                    <a:pt x="44829" y="2915605"/>
                    <a:pt x="29311" y="2909177"/>
                    <a:pt x="17869" y="2897736"/>
                  </a:cubicBezTo>
                  <a:cubicBezTo>
                    <a:pt x="6428" y="2886294"/>
                    <a:pt x="0" y="2870777"/>
                    <a:pt x="0" y="2854596"/>
                  </a:cubicBezTo>
                  <a:lnTo>
                    <a:pt x="0" y="61009"/>
                  </a:lnTo>
                  <a:cubicBezTo>
                    <a:pt x="0" y="44829"/>
                    <a:pt x="6428" y="29311"/>
                    <a:pt x="17869" y="17869"/>
                  </a:cubicBezTo>
                  <a:cubicBezTo>
                    <a:pt x="29311" y="6428"/>
                    <a:pt x="44829" y="0"/>
                    <a:pt x="6100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F06457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1169751" cy="28965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40260" y="865651"/>
            <a:ext cx="8175165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USER INTERFACE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744943">
            <a:off x="8221931" y="9434462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8" y="0"/>
                </a:lnTo>
                <a:lnTo>
                  <a:pt x="1844138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5400000">
            <a:off x="9386542" y="477678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623060" y="1645963"/>
            <a:ext cx="8174687" cy="7410962"/>
          </a:xfrm>
          <a:custGeom>
            <a:avLst/>
            <a:gdLst/>
            <a:ahLst/>
            <a:cxnLst/>
            <a:rect r="r" b="b" t="t" l="l"/>
            <a:pathLst>
              <a:path h="7410962" w="8174687">
                <a:moveTo>
                  <a:pt x="0" y="0"/>
                </a:moveTo>
                <a:lnTo>
                  <a:pt x="8174687" y="0"/>
                </a:lnTo>
                <a:lnTo>
                  <a:pt x="8174687" y="7410961"/>
                </a:lnTo>
                <a:lnTo>
                  <a:pt x="0" y="74109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029" r="-2661" b="-1029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40260" y="2319560"/>
            <a:ext cx="7935063" cy="344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DEVELOPED USING JAVA SWING FOR USER-FRIENDLY INTERACTION.</a:t>
            </a:r>
          </a:p>
          <a:p>
            <a:pPr algn="l">
              <a:lnSpc>
                <a:spcPts val="2750"/>
              </a:lnSpc>
            </a:pP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Allows the user to store and retrieve boxes with unique IDs.</a:t>
            </a:r>
          </a:p>
          <a:p>
            <a:pPr algn="l">
              <a:lnSpc>
                <a:spcPts val="2750"/>
              </a:lnSpc>
            </a:pP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Provides fields for Box ID, Weight, Description, and Log Management</a:t>
            </a:r>
          </a:p>
          <a:p>
            <a:pPr algn="l">
              <a:lnSpc>
                <a:spcPts val="2750"/>
              </a:lnSpc>
            </a:pP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INCLUDES FEATURES TO: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59115" y="5875637"/>
            <a:ext cx="5497353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</a:t>
            </a: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tore / Retrieve boxes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View, Delete, Move logs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</a:t>
            </a: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isplay all information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Clear Text area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0260" y="7601114"/>
            <a:ext cx="7935063" cy="104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Displays real-time system events in the output area — including AGV movement, storage process, and battery </a:t>
            </a: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UPDATES.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61956" y="4253897"/>
            <a:ext cx="1078331" cy="1078331"/>
            <a:chOff x="0" y="0"/>
            <a:chExt cx="284005" cy="2840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005" cy="284005"/>
            </a:xfrm>
            <a:custGeom>
              <a:avLst/>
              <a:gdLst/>
              <a:ahLst/>
              <a:cxnLst/>
              <a:rect r="r" b="b" t="t" l="l"/>
              <a:pathLst>
                <a:path h="284005" w="284005">
                  <a:moveTo>
                    <a:pt x="100514" y="0"/>
                  </a:moveTo>
                  <a:lnTo>
                    <a:pt x="183491" y="0"/>
                  </a:lnTo>
                  <a:cubicBezTo>
                    <a:pt x="239004" y="0"/>
                    <a:pt x="284005" y="45001"/>
                    <a:pt x="284005" y="100514"/>
                  </a:cubicBezTo>
                  <a:lnTo>
                    <a:pt x="284005" y="183491"/>
                  </a:lnTo>
                  <a:cubicBezTo>
                    <a:pt x="284005" y="239004"/>
                    <a:pt x="239004" y="284005"/>
                    <a:pt x="183491" y="284005"/>
                  </a:cubicBezTo>
                  <a:lnTo>
                    <a:pt x="100514" y="284005"/>
                  </a:lnTo>
                  <a:cubicBezTo>
                    <a:pt x="45001" y="284005"/>
                    <a:pt x="0" y="239004"/>
                    <a:pt x="0" y="183491"/>
                  </a:cubicBezTo>
                  <a:lnTo>
                    <a:pt x="0" y="100514"/>
                  </a:lnTo>
                  <a:cubicBezTo>
                    <a:pt x="0" y="45001"/>
                    <a:pt x="45001" y="0"/>
                    <a:pt x="10051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9F00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284005" cy="2649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6398290" y="334868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3"/>
                </a:lnTo>
                <a:lnTo>
                  <a:pt x="0" y="12489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744943">
            <a:off x="17365931" y="4199109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8" y="0"/>
                </a:lnTo>
                <a:lnTo>
                  <a:pt x="1844138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61956" y="4253897"/>
            <a:ext cx="1078331" cy="1078331"/>
          </a:xfrm>
          <a:custGeom>
            <a:avLst/>
            <a:gdLst/>
            <a:ahLst/>
            <a:cxnLst/>
            <a:rect r="r" b="b" t="t" l="l"/>
            <a:pathLst>
              <a:path h="1078331" w="1078331">
                <a:moveTo>
                  <a:pt x="0" y="0"/>
                </a:moveTo>
                <a:lnTo>
                  <a:pt x="1078331" y="0"/>
                </a:lnTo>
                <a:lnTo>
                  <a:pt x="1078331" y="1078331"/>
                </a:lnTo>
                <a:lnTo>
                  <a:pt x="0" y="10783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56124" y="1253028"/>
            <a:ext cx="6257716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THREADS IMPLEMENTATION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61956" y="5802295"/>
            <a:ext cx="4284481" cy="69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AGV ASSIGNMENT TO CHARGING STATION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61956" y="6846095"/>
            <a:ext cx="3510700" cy="1656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A9BAD4"/>
                </a:solidFill>
                <a:latin typeface="Inter"/>
                <a:ea typeface="Inter"/>
                <a:cs typeface="Inter"/>
                <a:sym typeface="Inter"/>
              </a:rPr>
              <a:t>→ When multiple AGVs want to charge, only one should get the station at a time.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A9BAD4"/>
                </a:solidFill>
                <a:latin typeface="Inter"/>
                <a:ea typeface="Inter"/>
                <a:cs typeface="Inter"/>
                <a:sym typeface="Inter"/>
              </a:rPr>
              <a:t>→ Code uses synchronization to ensure fair access.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359682" y="4139597"/>
            <a:ext cx="1078331" cy="1078331"/>
            <a:chOff x="0" y="0"/>
            <a:chExt cx="284005" cy="28400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4005" cy="284005"/>
            </a:xfrm>
            <a:custGeom>
              <a:avLst/>
              <a:gdLst/>
              <a:ahLst/>
              <a:cxnLst/>
              <a:rect r="r" b="b" t="t" l="l"/>
              <a:pathLst>
                <a:path h="284005" w="284005">
                  <a:moveTo>
                    <a:pt x="100514" y="0"/>
                  </a:moveTo>
                  <a:lnTo>
                    <a:pt x="183491" y="0"/>
                  </a:lnTo>
                  <a:cubicBezTo>
                    <a:pt x="239004" y="0"/>
                    <a:pt x="284005" y="45001"/>
                    <a:pt x="284005" y="100514"/>
                  </a:cubicBezTo>
                  <a:lnTo>
                    <a:pt x="284005" y="183491"/>
                  </a:lnTo>
                  <a:cubicBezTo>
                    <a:pt x="284005" y="239004"/>
                    <a:pt x="239004" y="284005"/>
                    <a:pt x="183491" y="284005"/>
                  </a:cubicBezTo>
                  <a:lnTo>
                    <a:pt x="100514" y="284005"/>
                  </a:lnTo>
                  <a:cubicBezTo>
                    <a:pt x="45001" y="284005"/>
                    <a:pt x="0" y="239004"/>
                    <a:pt x="0" y="183491"/>
                  </a:cubicBezTo>
                  <a:lnTo>
                    <a:pt x="0" y="100514"/>
                  </a:lnTo>
                  <a:cubicBezTo>
                    <a:pt x="0" y="45001"/>
                    <a:pt x="45001" y="0"/>
                    <a:pt x="10051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9F00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9050"/>
              <a:ext cx="284005" cy="2649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6359682" y="4139597"/>
            <a:ext cx="1078331" cy="1078331"/>
          </a:xfrm>
          <a:custGeom>
            <a:avLst/>
            <a:gdLst/>
            <a:ahLst/>
            <a:cxnLst/>
            <a:rect r="r" b="b" t="t" l="l"/>
            <a:pathLst>
              <a:path h="1078331" w="1078331">
                <a:moveTo>
                  <a:pt x="0" y="0"/>
                </a:moveTo>
                <a:lnTo>
                  <a:pt x="1078331" y="0"/>
                </a:lnTo>
                <a:lnTo>
                  <a:pt x="1078331" y="1078331"/>
                </a:lnTo>
                <a:lnTo>
                  <a:pt x="0" y="10783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359682" y="5687995"/>
            <a:ext cx="4284481" cy="69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SWAP LOGIC WHEN BATTERY IS LOW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359682" y="6731795"/>
            <a:ext cx="3510700" cy="2323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A9BAD4"/>
                </a:solidFill>
                <a:latin typeface="Inter"/>
                <a:ea typeface="Inter"/>
                <a:cs typeface="Inter"/>
                <a:sym typeface="Inter"/>
              </a:rPr>
              <a:t>→ If AGV1 is charging and AGV2’s battery becomes low, AGV2 waits for 15 mins.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A9BAD4"/>
                </a:solidFill>
                <a:latin typeface="Inter"/>
                <a:ea typeface="Inter"/>
                <a:cs typeface="Inter"/>
                <a:sym typeface="Inter"/>
              </a:rPr>
              <a:t>→ This is controlled by threads and timers — a good example of concurrent behavior.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1357408" y="4025297"/>
            <a:ext cx="1078331" cy="1078331"/>
            <a:chOff x="0" y="0"/>
            <a:chExt cx="284005" cy="28400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84005" cy="284005"/>
            </a:xfrm>
            <a:custGeom>
              <a:avLst/>
              <a:gdLst/>
              <a:ahLst/>
              <a:cxnLst/>
              <a:rect r="r" b="b" t="t" l="l"/>
              <a:pathLst>
                <a:path h="284005" w="284005">
                  <a:moveTo>
                    <a:pt x="100514" y="0"/>
                  </a:moveTo>
                  <a:lnTo>
                    <a:pt x="183491" y="0"/>
                  </a:lnTo>
                  <a:cubicBezTo>
                    <a:pt x="239004" y="0"/>
                    <a:pt x="284005" y="45001"/>
                    <a:pt x="284005" y="100514"/>
                  </a:cubicBezTo>
                  <a:lnTo>
                    <a:pt x="284005" y="183491"/>
                  </a:lnTo>
                  <a:cubicBezTo>
                    <a:pt x="284005" y="239004"/>
                    <a:pt x="239004" y="284005"/>
                    <a:pt x="183491" y="284005"/>
                  </a:cubicBezTo>
                  <a:lnTo>
                    <a:pt x="100514" y="284005"/>
                  </a:lnTo>
                  <a:cubicBezTo>
                    <a:pt x="45001" y="284005"/>
                    <a:pt x="0" y="239004"/>
                    <a:pt x="0" y="183491"/>
                  </a:cubicBezTo>
                  <a:lnTo>
                    <a:pt x="0" y="100514"/>
                  </a:lnTo>
                  <a:cubicBezTo>
                    <a:pt x="0" y="45001"/>
                    <a:pt x="45001" y="0"/>
                    <a:pt x="10051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9F00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19050"/>
              <a:ext cx="284005" cy="2649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1357408" y="4025297"/>
            <a:ext cx="1078331" cy="1078331"/>
          </a:xfrm>
          <a:custGeom>
            <a:avLst/>
            <a:gdLst/>
            <a:ahLst/>
            <a:cxnLst/>
            <a:rect r="r" b="b" t="t" l="l"/>
            <a:pathLst>
              <a:path h="1078331" w="1078331">
                <a:moveTo>
                  <a:pt x="0" y="0"/>
                </a:moveTo>
                <a:lnTo>
                  <a:pt x="1078331" y="0"/>
                </a:lnTo>
                <a:lnTo>
                  <a:pt x="1078331" y="1078331"/>
                </a:lnTo>
                <a:lnTo>
                  <a:pt x="0" y="10783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1357408" y="5573695"/>
            <a:ext cx="4284481" cy="69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STORING AND RETRIEVING SYNCHRONIZED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357408" y="6617495"/>
            <a:ext cx="3510700" cy="1323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A9BAD4"/>
                </a:solidFill>
                <a:latin typeface="Inter"/>
                <a:ea typeface="Inter"/>
                <a:cs typeface="Inter"/>
                <a:sym typeface="Inter"/>
              </a:rPr>
              <a:t>→ The storeBox() and retrieveBox() methods are synchronized to perform at the same time.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63633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416673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4374613"/>
            <a:ext cx="11301259" cy="2924201"/>
          </a:xfrm>
          <a:custGeom>
            <a:avLst/>
            <a:gdLst/>
            <a:ahLst/>
            <a:cxnLst/>
            <a:rect r="r" b="b" t="t" l="l"/>
            <a:pathLst>
              <a:path h="2924201" w="11301259">
                <a:moveTo>
                  <a:pt x="0" y="0"/>
                </a:moveTo>
                <a:lnTo>
                  <a:pt x="11301259" y="0"/>
                </a:lnTo>
                <a:lnTo>
                  <a:pt x="11301259" y="2924201"/>
                </a:lnTo>
                <a:lnTo>
                  <a:pt x="0" y="29242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31633" y="392112"/>
            <a:ext cx="12024734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RESULTS OF THE UNIT TEST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634588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TESTCASES FOR BATTERY: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009238"/>
            <a:ext cx="16195627" cy="207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 NEW BATTERY INITIALISATION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DISCHARGING BATTERY WHEN AGV IS PERFORMING TASK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INDICATE LOW BATTERY (WHEN HEAVILY DISCHARGED)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CHARGE VALUE SHOULD NOT BE NEGATIVE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PROPER FORMATTING FOR BATTERY UPDATES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RECHARGING AFTER DRAINING BATTERY SHOULD NOT CAUSE ERROR.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625622">
            <a:off x="9239269" y="-1340786"/>
            <a:ext cx="11631026" cy="1163102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F06457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6049" y="-1712738"/>
            <a:ext cx="11092014" cy="11403538"/>
            <a:chOff x="0" y="0"/>
            <a:chExt cx="812800" cy="8356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35628"/>
            </a:xfrm>
            <a:custGeom>
              <a:avLst/>
              <a:gdLst/>
              <a:ahLst/>
              <a:cxnLst/>
              <a:rect r="r" b="b" t="t" l="l"/>
              <a:pathLst>
                <a:path h="835628" w="812800">
                  <a:moveTo>
                    <a:pt x="406400" y="0"/>
                  </a:moveTo>
                  <a:cubicBezTo>
                    <a:pt x="181951" y="0"/>
                    <a:pt x="0" y="187062"/>
                    <a:pt x="0" y="417814"/>
                  </a:cubicBezTo>
                  <a:cubicBezTo>
                    <a:pt x="0" y="648566"/>
                    <a:pt x="181951" y="835628"/>
                    <a:pt x="406400" y="835628"/>
                  </a:cubicBezTo>
                  <a:cubicBezTo>
                    <a:pt x="630849" y="835628"/>
                    <a:pt x="812800" y="648566"/>
                    <a:pt x="812800" y="417814"/>
                  </a:cubicBezTo>
                  <a:cubicBezTo>
                    <a:pt x="812800" y="187062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1404" t="0" r="-1404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865614" y="4181396"/>
            <a:ext cx="522334" cy="52233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9F005C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false" rot="0">
            <a:off x="2044412" y="4311102"/>
            <a:ext cx="164739" cy="258875"/>
          </a:xfrm>
          <a:custGeom>
            <a:avLst/>
            <a:gdLst/>
            <a:ahLst/>
            <a:cxnLst/>
            <a:rect r="r" b="b" t="t" l="l"/>
            <a:pathLst>
              <a:path h="258875" w="164739">
                <a:moveTo>
                  <a:pt x="164739" y="0"/>
                </a:moveTo>
                <a:lnTo>
                  <a:pt x="0" y="0"/>
                </a:lnTo>
                <a:lnTo>
                  <a:pt x="0" y="258875"/>
                </a:lnTo>
                <a:lnTo>
                  <a:pt x="164739" y="258875"/>
                </a:lnTo>
                <a:lnTo>
                  <a:pt x="16473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744943">
            <a:off x="17365931" y="8014684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8" y="0"/>
                </a:lnTo>
                <a:lnTo>
                  <a:pt x="1844138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5400000">
            <a:off x="7530140" y="504731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865614" y="1774983"/>
            <a:ext cx="5276552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ROLES DISTRIBUTION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632651" y="4274288"/>
            <a:ext cx="3742479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BERNARD WIDJAJA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632651" y="4648938"/>
            <a:ext cx="5497353" cy="104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RESOURCE (BOX,AGV)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STORAGEAREA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UI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837039" y="5776063"/>
            <a:ext cx="522334" cy="522334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9F005C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true" flipV="false" rot="0">
            <a:off x="2015837" y="5905769"/>
            <a:ext cx="164739" cy="258875"/>
          </a:xfrm>
          <a:custGeom>
            <a:avLst/>
            <a:gdLst/>
            <a:ahLst/>
            <a:cxnLst/>
            <a:rect r="r" b="b" t="t" l="l"/>
            <a:pathLst>
              <a:path h="258875" w="164739">
                <a:moveTo>
                  <a:pt x="164739" y="0"/>
                </a:moveTo>
                <a:lnTo>
                  <a:pt x="0" y="0"/>
                </a:lnTo>
                <a:lnTo>
                  <a:pt x="0" y="258875"/>
                </a:lnTo>
                <a:lnTo>
                  <a:pt x="164739" y="258875"/>
                </a:lnTo>
                <a:lnTo>
                  <a:pt x="16473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604076" y="5868955"/>
            <a:ext cx="4760505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MEGHANA HEMESH KUMAR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604076" y="6243605"/>
            <a:ext cx="5497353" cy="104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LOG MANAGER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PROCESS (STORING AND RETRIEVING)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837039" y="7370731"/>
            <a:ext cx="522334" cy="522334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9F005C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true" flipV="false" rot="0">
            <a:off x="2015837" y="7500436"/>
            <a:ext cx="164739" cy="258875"/>
          </a:xfrm>
          <a:custGeom>
            <a:avLst/>
            <a:gdLst/>
            <a:ahLst/>
            <a:cxnLst/>
            <a:rect r="r" b="b" t="t" l="l"/>
            <a:pathLst>
              <a:path h="258875" w="164739">
                <a:moveTo>
                  <a:pt x="164739" y="0"/>
                </a:moveTo>
                <a:lnTo>
                  <a:pt x="0" y="0"/>
                </a:lnTo>
                <a:lnTo>
                  <a:pt x="0" y="258876"/>
                </a:lnTo>
                <a:lnTo>
                  <a:pt x="164739" y="258876"/>
                </a:lnTo>
                <a:lnTo>
                  <a:pt x="16473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2604076" y="7463622"/>
            <a:ext cx="3742479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RAJDEEP SHAW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604076" y="7838273"/>
            <a:ext cx="5497353" cy="104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CHARGING STATION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BATTERY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STORAGE SYSTEM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63633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416673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86267" y="3736438"/>
            <a:ext cx="7448292" cy="6079669"/>
          </a:xfrm>
          <a:custGeom>
            <a:avLst/>
            <a:gdLst/>
            <a:ahLst/>
            <a:cxnLst/>
            <a:rect r="r" b="b" t="t" l="l"/>
            <a:pathLst>
              <a:path h="6079669" w="7448292">
                <a:moveTo>
                  <a:pt x="0" y="0"/>
                </a:moveTo>
                <a:lnTo>
                  <a:pt x="7448292" y="0"/>
                </a:lnTo>
                <a:lnTo>
                  <a:pt x="7448292" y="6079669"/>
                </a:lnTo>
                <a:lnTo>
                  <a:pt x="0" y="60796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31633" y="392112"/>
            <a:ext cx="12024734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RESULTS OF THE UNIT TEST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634588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TESTCASES FOR CHARGING STATION: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009238"/>
            <a:ext cx="16195627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THAT A CHARGINGSTATION OBJECT CAN BE CREATED WITHOUT ERRORS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MAKING SURE ASSIGNING AGV MOVES IT TO THE STATION'S COORDINATES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THE STATION ONLY ACCEPTS ONE AGV AT A TIME; OTHER AGV STAYS PUT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CHARGING AN AGV AT THE STATION SHOULD NEARLY FIL THE BATTERY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BOTH AGVS SHOULD GET FULLY CHARGED WHEN ASSIGNED AND CHARGED OEN AFTER ANOTHER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63633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416673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53192" y="4031713"/>
            <a:ext cx="11301259" cy="5481111"/>
          </a:xfrm>
          <a:custGeom>
            <a:avLst/>
            <a:gdLst/>
            <a:ahLst/>
            <a:cxnLst/>
            <a:rect r="r" b="b" t="t" l="l"/>
            <a:pathLst>
              <a:path h="5481111" w="11301259">
                <a:moveTo>
                  <a:pt x="0" y="0"/>
                </a:moveTo>
                <a:lnTo>
                  <a:pt x="11301259" y="0"/>
                </a:lnTo>
                <a:lnTo>
                  <a:pt x="11301259" y="5481111"/>
                </a:lnTo>
                <a:lnTo>
                  <a:pt x="0" y="54811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31633" y="392112"/>
            <a:ext cx="12024734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RESULTS OF THE UNIT TEST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634588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TESTCASES FOR STORAGESYSTEM: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009238"/>
            <a:ext cx="16195627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EVERY BOX ENTRY SHOULD INCREASE BOTH COUNTERS BY 1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Two box entries should produce counts of 2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Recording a 'stored' event should not change box counts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Box exit should decrease total boxes and increase exited count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Displaying logs should not throw any erros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63633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416673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4288888"/>
            <a:ext cx="11301259" cy="3814175"/>
          </a:xfrm>
          <a:custGeom>
            <a:avLst/>
            <a:gdLst/>
            <a:ahLst/>
            <a:cxnLst/>
            <a:rect r="r" b="b" t="t" l="l"/>
            <a:pathLst>
              <a:path h="3814175" w="11301259">
                <a:moveTo>
                  <a:pt x="0" y="0"/>
                </a:moveTo>
                <a:lnTo>
                  <a:pt x="11301259" y="0"/>
                </a:lnTo>
                <a:lnTo>
                  <a:pt x="11301259" y="3814175"/>
                </a:lnTo>
                <a:lnTo>
                  <a:pt x="0" y="38141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31633" y="392112"/>
            <a:ext cx="12024734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RESULTS OF THE UNIT TEST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634588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TESTCASES FOR PROCESS: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009238"/>
            <a:ext cx="16195627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CHECK IF STORING BOX WORKS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Check if storing same box twice does not crash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Check retrieve function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Try to retrieve wrong box id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Swapping AGV's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63633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416673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4031713"/>
            <a:ext cx="11301259" cy="4845415"/>
          </a:xfrm>
          <a:custGeom>
            <a:avLst/>
            <a:gdLst/>
            <a:ahLst/>
            <a:cxnLst/>
            <a:rect r="r" b="b" t="t" l="l"/>
            <a:pathLst>
              <a:path h="4845415" w="11301259">
                <a:moveTo>
                  <a:pt x="0" y="0"/>
                </a:moveTo>
                <a:lnTo>
                  <a:pt x="11301259" y="0"/>
                </a:lnTo>
                <a:lnTo>
                  <a:pt x="11301259" y="4845415"/>
                </a:lnTo>
                <a:lnTo>
                  <a:pt x="0" y="48454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31633" y="392112"/>
            <a:ext cx="12024734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RESULTS OF THE UNIT TEST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634588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TESTCASES FOR LOG MANAGER: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009238"/>
            <a:ext cx="16195627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CREATING A LOG IN VALID FOLDER SHOULD ACTUALLY CREATE A FILE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Trying to log to an invalid path should not crash the system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Logging file can be closed safely, even if already closed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After closing a log, its file can be moved to another location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Logging before calling init should not crash anything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63633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416673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493371" y="4031713"/>
            <a:ext cx="11301259" cy="5721262"/>
          </a:xfrm>
          <a:custGeom>
            <a:avLst/>
            <a:gdLst/>
            <a:ahLst/>
            <a:cxnLst/>
            <a:rect r="r" b="b" t="t" l="l"/>
            <a:pathLst>
              <a:path h="5721262" w="11301259">
                <a:moveTo>
                  <a:pt x="0" y="0"/>
                </a:moveTo>
                <a:lnTo>
                  <a:pt x="11301258" y="0"/>
                </a:lnTo>
                <a:lnTo>
                  <a:pt x="11301258" y="5721262"/>
                </a:lnTo>
                <a:lnTo>
                  <a:pt x="0" y="5721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31633" y="392112"/>
            <a:ext cx="12024734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RESULTS OF THE UNIT TEST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634588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TESTCASES FOR AGV: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009238"/>
            <a:ext cx="16195627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AGV I</a:t>
            </a: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nitialization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Move to Valid Position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Move to Null Position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</a:t>
            </a: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est PickUp Valid Box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DropBox Into StorageArea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63633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416673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564624" y="4026530"/>
            <a:ext cx="13158753" cy="6036578"/>
          </a:xfrm>
          <a:custGeom>
            <a:avLst/>
            <a:gdLst/>
            <a:ahLst/>
            <a:cxnLst/>
            <a:rect r="r" b="b" t="t" l="l"/>
            <a:pathLst>
              <a:path h="6036578" w="13158753">
                <a:moveTo>
                  <a:pt x="0" y="0"/>
                </a:moveTo>
                <a:lnTo>
                  <a:pt x="13158752" y="0"/>
                </a:lnTo>
                <a:lnTo>
                  <a:pt x="13158752" y="6036578"/>
                </a:lnTo>
                <a:lnTo>
                  <a:pt x="0" y="60365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31633" y="392112"/>
            <a:ext cx="12024734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RESULTS OF THE UNIT TEST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634588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TESTCASES FOR BOX: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009238"/>
            <a:ext cx="16195627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BOX I</a:t>
            </a: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nitialization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SetPosition Coordinates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SetPosition No Throw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</a:t>
            </a: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est ToString Contains Information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DisplayInfo Runs WithoutError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63633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416673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493371" y="4031713"/>
            <a:ext cx="11301259" cy="5749515"/>
          </a:xfrm>
          <a:custGeom>
            <a:avLst/>
            <a:gdLst/>
            <a:ahLst/>
            <a:cxnLst/>
            <a:rect r="r" b="b" t="t" l="l"/>
            <a:pathLst>
              <a:path h="5749515" w="11301259">
                <a:moveTo>
                  <a:pt x="0" y="0"/>
                </a:moveTo>
                <a:lnTo>
                  <a:pt x="11301258" y="0"/>
                </a:lnTo>
                <a:lnTo>
                  <a:pt x="11301258" y="5749515"/>
                </a:lnTo>
                <a:lnTo>
                  <a:pt x="0" y="57495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31633" y="392112"/>
            <a:ext cx="12024734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RESULTS OF THE UNIT TEST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634588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TESTCASES FOR STORAGE AREA: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009238"/>
            <a:ext cx="16195627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F</a:t>
            </a: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indEmptySlot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Store and Get Box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FindBoxById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</a:t>
            </a: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est RetrieveBox</a:t>
            </a:r>
          </a:p>
          <a:p>
            <a:pPr algn="l" marL="539753" indent="-269876" lvl="1">
              <a:lnSpc>
                <a:spcPts val="2750"/>
              </a:lnSpc>
              <a:buAutoNum type="arabicPeriod" startAt="1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Test GetBox at Out of Area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63633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416673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840230" y="2559989"/>
            <a:ext cx="14607540" cy="516702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685507" y="-588301"/>
            <a:ext cx="5573793" cy="6069925"/>
            <a:chOff x="0" y="0"/>
            <a:chExt cx="1467995" cy="15986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67995" cy="1598663"/>
            </a:xfrm>
            <a:custGeom>
              <a:avLst/>
              <a:gdLst/>
              <a:ahLst/>
              <a:cxnLst/>
              <a:rect r="r" b="b" t="t" l="l"/>
              <a:pathLst>
                <a:path h="1598663" w="1467995">
                  <a:moveTo>
                    <a:pt x="48615" y="0"/>
                  </a:moveTo>
                  <a:lnTo>
                    <a:pt x="1419380" y="0"/>
                  </a:lnTo>
                  <a:cubicBezTo>
                    <a:pt x="1432274" y="0"/>
                    <a:pt x="1444639" y="5122"/>
                    <a:pt x="1453756" y="14239"/>
                  </a:cubicBezTo>
                  <a:cubicBezTo>
                    <a:pt x="1462873" y="23356"/>
                    <a:pt x="1467995" y="35721"/>
                    <a:pt x="1467995" y="48615"/>
                  </a:cubicBezTo>
                  <a:lnTo>
                    <a:pt x="1467995" y="1550049"/>
                  </a:lnTo>
                  <a:cubicBezTo>
                    <a:pt x="1467995" y="1562942"/>
                    <a:pt x="1462873" y="1575308"/>
                    <a:pt x="1453756" y="1584425"/>
                  </a:cubicBezTo>
                  <a:cubicBezTo>
                    <a:pt x="1444639" y="1593542"/>
                    <a:pt x="1432274" y="1598663"/>
                    <a:pt x="1419380" y="1598663"/>
                  </a:cubicBezTo>
                  <a:lnTo>
                    <a:pt x="48615" y="1598663"/>
                  </a:lnTo>
                  <a:cubicBezTo>
                    <a:pt x="35721" y="1598663"/>
                    <a:pt x="23356" y="1593542"/>
                    <a:pt x="14239" y="1584425"/>
                  </a:cubicBezTo>
                  <a:cubicBezTo>
                    <a:pt x="5122" y="1575308"/>
                    <a:pt x="0" y="1562942"/>
                    <a:pt x="0" y="1550049"/>
                  </a:cubicBezTo>
                  <a:lnTo>
                    <a:pt x="0" y="48615"/>
                  </a:lnTo>
                  <a:cubicBezTo>
                    <a:pt x="0" y="35721"/>
                    <a:pt x="5122" y="23356"/>
                    <a:pt x="14239" y="14239"/>
                  </a:cubicBezTo>
                  <a:cubicBezTo>
                    <a:pt x="23356" y="5122"/>
                    <a:pt x="35721" y="0"/>
                    <a:pt x="4861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F06457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1467995" cy="15796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222342" y="1579745"/>
            <a:ext cx="6395592" cy="6771909"/>
            <a:chOff x="0" y="0"/>
            <a:chExt cx="990845" cy="10491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90845" cy="1049146"/>
            </a:xfrm>
            <a:custGeom>
              <a:avLst/>
              <a:gdLst/>
              <a:ahLst/>
              <a:cxnLst/>
              <a:rect r="r" b="b" t="t" l="l"/>
              <a:pathLst>
                <a:path h="1049146" w="990845">
                  <a:moveTo>
                    <a:pt x="27842" y="0"/>
                  </a:moveTo>
                  <a:lnTo>
                    <a:pt x="963003" y="0"/>
                  </a:lnTo>
                  <a:cubicBezTo>
                    <a:pt x="970387" y="0"/>
                    <a:pt x="977469" y="2933"/>
                    <a:pt x="982690" y="8155"/>
                  </a:cubicBezTo>
                  <a:cubicBezTo>
                    <a:pt x="987911" y="13376"/>
                    <a:pt x="990845" y="20458"/>
                    <a:pt x="990845" y="27842"/>
                  </a:cubicBezTo>
                  <a:lnTo>
                    <a:pt x="990845" y="1021304"/>
                  </a:lnTo>
                  <a:cubicBezTo>
                    <a:pt x="990845" y="1028688"/>
                    <a:pt x="987911" y="1035770"/>
                    <a:pt x="982690" y="1040991"/>
                  </a:cubicBezTo>
                  <a:cubicBezTo>
                    <a:pt x="977469" y="1046213"/>
                    <a:pt x="970387" y="1049146"/>
                    <a:pt x="963003" y="1049146"/>
                  </a:cubicBezTo>
                  <a:lnTo>
                    <a:pt x="27842" y="1049146"/>
                  </a:lnTo>
                  <a:cubicBezTo>
                    <a:pt x="20458" y="1049146"/>
                    <a:pt x="13376" y="1046213"/>
                    <a:pt x="8155" y="1040991"/>
                  </a:cubicBezTo>
                  <a:cubicBezTo>
                    <a:pt x="2933" y="1035770"/>
                    <a:pt x="0" y="1028688"/>
                    <a:pt x="0" y="1021304"/>
                  </a:cubicBezTo>
                  <a:lnTo>
                    <a:pt x="0" y="27842"/>
                  </a:lnTo>
                  <a:cubicBezTo>
                    <a:pt x="0" y="20458"/>
                    <a:pt x="2933" y="13376"/>
                    <a:pt x="8155" y="8155"/>
                  </a:cubicBezTo>
                  <a:cubicBezTo>
                    <a:pt x="13376" y="2933"/>
                    <a:pt x="20458" y="0"/>
                    <a:pt x="27842" y="0"/>
                  </a:cubicBezTo>
                  <a:close/>
                </a:path>
              </a:pathLst>
            </a:custGeom>
            <a:blipFill>
              <a:blip r:embed="rId3"/>
              <a:stretch>
                <a:fillRect l="-2942" t="0" r="-2941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744943">
            <a:off x="15881626" y="9342609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8" y="0"/>
                </a:lnTo>
                <a:lnTo>
                  <a:pt x="1844138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5400000">
            <a:off x="99703" y="8633808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85850" y="845956"/>
            <a:ext cx="8758051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DESCRIPTION OF THE DOMAIN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5850" y="3460255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DOMAIN: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85850" y="4610100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DESCRIPTION: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93891" y="5067578"/>
            <a:ext cx="9032032" cy="207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HANDLING STORAGE AND RETRIEVAL OF BOXES EFFICIENTLY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MANAGING AUTONOMOUS GUIDED VEHICLES (AGVS)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MAINTAINING LOGS FOR AUDITING AND MONITORING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ENSURING SAFE AND CONCURRENT OPERATIONS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CHARGING THE AGVS WHEN THE BATTERY IS LOW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84391" y="3834905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 AUTOMATED WAREHOUSE MANAGEMENT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44943">
            <a:off x="16799255" y="-667365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5756762" y="1741749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3677614" y="5847995"/>
            <a:ext cx="5573793" cy="6069925"/>
            <a:chOff x="0" y="0"/>
            <a:chExt cx="1467995" cy="159866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67995" cy="1598663"/>
            </a:xfrm>
            <a:custGeom>
              <a:avLst/>
              <a:gdLst/>
              <a:ahLst/>
              <a:cxnLst/>
              <a:rect r="r" b="b" t="t" l="l"/>
              <a:pathLst>
                <a:path h="1598663" w="1467995">
                  <a:moveTo>
                    <a:pt x="48615" y="0"/>
                  </a:moveTo>
                  <a:lnTo>
                    <a:pt x="1419380" y="0"/>
                  </a:lnTo>
                  <a:cubicBezTo>
                    <a:pt x="1432274" y="0"/>
                    <a:pt x="1444639" y="5122"/>
                    <a:pt x="1453756" y="14239"/>
                  </a:cubicBezTo>
                  <a:cubicBezTo>
                    <a:pt x="1462873" y="23356"/>
                    <a:pt x="1467995" y="35721"/>
                    <a:pt x="1467995" y="48615"/>
                  </a:cubicBezTo>
                  <a:lnTo>
                    <a:pt x="1467995" y="1550049"/>
                  </a:lnTo>
                  <a:cubicBezTo>
                    <a:pt x="1467995" y="1562942"/>
                    <a:pt x="1462873" y="1575308"/>
                    <a:pt x="1453756" y="1584425"/>
                  </a:cubicBezTo>
                  <a:cubicBezTo>
                    <a:pt x="1444639" y="1593542"/>
                    <a:pt x="1432274" y="1598663"/>
                    <a:pt x="1419380" y="1598663"/>
                  </a:cubicBezTo>
                  <a:lnTo>
                    <a:pt x="48615" y="1598663"/>
                  </a:lnTo>
                  <a:cubicBezTo>
                    <a:pt x="35721" y="1598663"/>
                    <a:pt x="23356" y="1593542"/>
                    <a:pt x="14239" y="1584425"/>
                  </a:cubicBezTo>
                  <a:cubicBezTo>
                    <a:pt x="5122" y="1575308"/>
                    <a:pt x="0" y="1562942"/>
                    <a:pt x="0" y="1550049"/>
                  </a:cubicBezTo>
                  <a:lnTo>
                    <a:pt x="0" y="48615"/>
                  </a:lnTo>
                  <a:cubicBezTo>
                    <a:pt x="0" y="35721"/>
                    <a:pt x="5122" y="23356"/>
                    <a:pt x="14239" y="14239"/>
                  </a:cubicBezTo>
                  <a:cubicBezTo>
                    <a:pt x="23356" y="5122"/>
                    <a:pt x="35721" y="0"/>
                    <a:pt x="4861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06457">
                    <a:alpha val="100000"/>
                  </a:srgbClr>
                </a:gs>
                <a:gs pos="100000">
                  <a:srgbClr val="F06457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1467995" cy="15796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817198" y="2901488"/>
            <a:ext cx="5993165" cy="5981469"/>
            <a:chOff x="0" y="0"/>
            <a:chExt cx="1203821" cy="12014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03821" cy="1201472"/>
            </a:xfrm>
            <a:custGeom>
              <a:avLst/>
              <a:gdLst/>
              <a:ahLst/>
              <a:cxnLst/>
              <a:rect r="r" b="b" t="t" l="l"/>
              <a:pathLst>
                <a:path h="1201472" w="1203821">
                  <a:moveTo>
                    <a:pt x="45213" y="0"/>
                  </a:moveTo>
                  <a:lnTo>
                    <a:pt x="1158608" y="0"/>
                  </a:lnTo>
                  <a:cubicBezTo>
                    <a:pt x="1183578" y="0"/>
                    <a:pt x="1203821" y="20242"/>
                    <a:pt x="1203821" y="45213"/>
                  </a:cubicBezTo>
                  <a:lnTo>
                    <a:pt x="1203821" y="1156259"/>
                  </a:lnTo>
                  <a:cubicBezTo>
                    <a:pt x="1203821" y="1168250"/>
                    <a:pt x="1199057" y="1179750"/>
                    <a:pt x="1190578" y="1188229"/>
                  </a:cubicBezTo>
                  <a:cubicBezTo>
                    <a:pt x="1182099" y="1196708"/>
                    <a:pt x="1170599" y="1201472"/>
                    <a:pt x="1158608" y="1201472"/>
                  </a:cubicBezTo>
                  <a:lnTo>
                    <a:pt x="45213" y="1201472"/>
                  </a:lnTo>
                  <a:cubicBezTo>
                    <a:pt x="33222" y="1201472"/>
                    <a:pt x="21722" y="1196708"/>
                    <a:pt x="13242" y="1188229"/>
                  </a:cubicBezTo>
                  <a:cubicBezTo>
                    <a:pt x="4763" y="1179750"/>
                    <a:pt x="0" y="1168250"/>
                    <a:pt x="0" y="1156259"/>
                  </a:cubicBezTo>
                  <a:lnTo>
                    <a:pt x="0" y="45213"/>
                  </a:lnTo>
                  <a:cubicBezTo>
                    <a:pt x="0" y="33222"/>
                    <a:pt x="4763" y="21722"/>
                    <a:pt x="13242" y="13242"/>
                  </a:cubicBezTo>
                  <a:cubicBezTo>
                    <a:pt x="21722" y="4763"/>
                    <a:pt x="33222" y="0"/>
                    <a:pt x="45213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97" r="0" b="-97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85850" y="845956"/>
            <a:ext cx="8879937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REQUIREMENTS TO THE SYSTEM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9476" y="3365361"/>
            <a:ext cx="903203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5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FUNCTIONAL REQUIREMENTS: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37516" y="3822839"/>
            <a:ext cx="9032032" cy="4470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THE SYSTEM MUST ALLOW STORING AND RETRIEVING BOXES.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AGVS SHOULD MOVE TO PICKUP AND DROP POSITIONS.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EACH AGV MUST MONITOR ITS BATTERY LEVEL.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CHARGING STATIONS MUST HANDLE THE AGV CHARGING PROCESS.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IF A STATION IS UNAVAILABLE, THE AGV MUST EITHER WAIT OR THROW AN EXCEPTION AFTER TIMEOUT.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THE SYSTEM SHOULD LOG IMPORTANT EVENTS.</a:t>
            </a:r>
          </a:p>
          <a:p>
            <a:pPr algn="l" marL="539753" indent="-269876" lvl="1">
              <a:lnSpc>
                <a:spcPts val="2750"/>
              </a:lnSpc>
              <a:buFont typeface="Arial"/>
              <a:buChar char="•"/>
            </a:pPr>
            <a:r>
              <a:rPr lang="en-US" b="true" sz="250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THE UI MUST ALLOW THE USER TO INTERACT WITH THE SYSTEM.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58299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9740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937378" y="1322388"/>
            <a:ext cx="14413243" cy="8233565"/>
          </a:xfrm>
          <a:custGeom>
            <a:avLst/>
            <a:gdLst/>
            <a:ahLst/>
            <a:cxnLst/>
            <a:rect r="r" b="b" t="t" l="l"/>
            <a:pathLst>
              <a:path h="8233565" w="14413243">
                <a:moveTo>
                  <a:pt x="0" y="0"/>
                </a:moveTo>
                <a:lnTo>
                  <a:pt x="14413244" y="0"/>
                </a:lnTo>
                <a:lnTo>
                  <a:pt x="14413244" y="8233565"/>
                </a:lnTo>
                <a:lnTo>
                  <a:pt x="0" y="82335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5201" y="392112"/>
            <a:ext cx="8977598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UML CLASS DIAGRAM 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14104890" y="7083532"/>
            <a:ext cx="568607" cy="0"/>
          </a:xfrm>
          <a:prstGeom prst="line">
            <a:avLst/>
          </a:prstGeom>
          <a:ln cap="flat" w="9525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V="true">
            <a:off x="11405170" y="7699097"/>
            <a:ext cx="812377" cy="0"/>
          </a:xfrm>
          <a:prstGeom prst="line">
            <a:avLst/>
          </a:prstGeom>
          <a:ln cap="flat" w="9525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1405170" y="7699097"/>
            <a:ext cx="0" cy="1243458"/>
          </a:xfrm>
          <a:prstGeom prst="line">
            <a:avLst/>
          </a:prstGeom>
          <a:ln cap="flat" w="9525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flipV="true">
            <a:off x="10771366" y="8942555"/>
            <a:ext cx="633804" cy="0"/>
          </a:xfrm>
          <a:prstGeom prst="line">
            <a:avLst/>
          </a:prstGeom>
          <a:ln cap="flat" w="9525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flipV="true">
            <a:off x="5384028" y="7574953"/>
            <a:ext cx="6833519" cy="0"/>
          </a:xfrm>
          <a:prstGeom prst="line">
            <a:avLst/>
          </a:prstGeom>
          <a:ln cap="flat" w="9525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58299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9740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888899" y="4019540"/>
            <a:ext cx="14510203" cy="3101556"/>
          </a:xfrm>
          <a:custGeom>
            <a:avLst/>
            <a:gdLst/>
            <a:ahLst/>
            <a:cxnLst/>
            <a:rect r="r" b="b" t="t" l="l"/>
            <a:pathLst>
              <a:path h="3101556" w="14510203">
                <a:moveTo>
                  <a:pt x="0" y="0"/>
                </a:moveTo>
                <a:lnTo>
                  <a:pt x="14510202" y="0"/>
                </a:lnTo>
                <a:lnTo>
                  <a:pt x="14510202" y="3101556"/>
                </a:lnTo>
                <a:lnTo>
                  <a:pt x="0" y="31015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5201" y="392112"/>
            <a:ext cx="897759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MAINUI</a:t>
            </a:r>
          </a:p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COMPONENT DIAGRAM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58299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9740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4611073"/>
            <a:ext cx="16230600" cy="1947672"/>
          </a:xfrm>
          <a:custGeom>
            <a:avLst/>
            <a:gdLst/>
            <a:ahLst/>
            <a:cxnLst/>
            <a:rect r="r" b="b" t="t" l="l"/>
            <a:pathLst>
              <a:path h="1947672" w="16230600">
                <a:moveTo>
                  <a:pt x="0" y="0"/>
                </a:moveTo>
                <a:lnTo>
                  <a:pt x="16230600" y="0"/>
                </a:lnTo>
                <a:lnTo>
                  <a:pt x="16230600" y="1947672"/>
                </a:lnTo>
                <a:lnTo>
                  <a:pt x="0" y="19476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5201" y="392112"/>
            <a:ext cx="897759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WAREHOUSEAUTOMATION</a:t>
            </a:r>
          </a:p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COMPONENT DIAGRAM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58299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9740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899995" y="4083109"/>
            <a:ext cx="15135707" cy="3064981"/>
          </a:xfrm>
          <a:custGeom>
            <a:avLst/>
            <a:gdLst/>
            <a:ahLst/>
            <a:cxnLst/>
            <a:rect r="r" b="b" t="t" l="l"/>
            <a:pathLst>
              <a:path h="3064981" w="15135707">
                <a:moveTo>
                  <a:pt x="0" y="0"/>
                </a:moveTo>
                <a:lnTo>
                  <a:pt x="15135708" y="0"/>
                </a:lnTo>
                <a:lnTo>
                  <a:pt x="15135708" y="3064981"/>
                </a:lnTo>
                <a:lnTo>
                  <a:pt x="0" y="30649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5201" y="392112"/>
            <a:ext cx="897759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AGV</a:t>
            </a:r>
          </a:p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COMPONENT DIAGRAM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215A">
                <a:alpha val="100000"/>
              </a:srgbClr>
            </a:gs>
            <a:gs pos="100000">
              <a:srgbClr val="034C5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58299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974016" y="204183"/>
            <a:ext cx="473037" cy="1248984"/>
          </a:xfrm>
          <a:custGeom>
            <a:avLst/>
            <a:gdLst/>
            <a:ahLst/>
            <a:cxnLst/>
            <a:rect r="r" b="b" t="t" l="l"/>
            <a:pathLst>
              <a:path h="1248984" w="473037">
                <a:moveTo>
                  <a:pt x="0" y="0"/>
                </a:moveTo>
                <a:lnTo>
                  <a:pt x="473037" y="0"/>
                </a:lnTo>
                <a:lnTo>
                  <a:pt x="473037" y="1248984"/>
                </a:lnTo>
                <a:lnTo>
                  <a:pt x="0" y="1248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44943">
            <a:off x="-539355" y="9118717"/>
            <a:ext cx="1844138" cy="1888782"/>
          </a:xfrm>
          <a:custGeom>
            <a:avLst/>
            <a:gdLst/>
            <a:ahLst/>
            <a:cxnLst/>
            <a:rect r="r" b="b" t="t" l="l"/>
            <a:pathLst>
              <a:path h="1888782" w="1844138">
                <a:moveTo>
                  <a:pt x="0" y="0"/>
                </a:moveTo>
                <a:lnTo>
                  <a:pt x="1844139" y="0"/>
                </a:lnTo>
                <a:lnTo>
                  <a:pt x="1844139" y="1888782"/>
                </a:lnTo>
                <a:lnTo>
                  <a:pt x="0" y="188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835026" y="3543906"/>
            <a:ext cx="13517499" cy="4562156"/>
          </a:xfrm>
          <a:custGeom>
            <a:avLst/>
            <a:gdLst/>
            <a:ahLst/>
            <a:cxnLst/>
            <a:rect r="r" b="b" t="t" l="l"/>
            <a:pathLst>
              <a:path h="4562156" w="13517499">
                <a:moveTo>
                  <a:pt x="0" y="0"/>
                </a:moveTo>
                <a:lnTo>
                  <a:pt x="13517499" y="0"/>
                </a:lnTo>
                <a:lnTo>
                  <a:pt x="13517499" y="4562156"/>
                </a:lnTo>
                <a:lnTo>
                  <a:pt x="0" y="45621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5201" y="392112"/>
            <a:ext cx="897759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BOX</a:t>
            </a:r>
          </a:p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F06457"/>
                </a:solidFill>
                <a:latin typeface="Oswald Bold"/>
                <a:ea typeface="Oswald Bold"/>
                <a:cs typeface="Oswald Bold"/>
                <a:sym typeface="Oswald Bold"/>
              </a:rPr>
              <a:t>COMPONENT DIAGRAM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DAG4mBlXdtc</dc:identifier>
  <dcterms:modified xsi:type="dcterms:W3CDTF">2011-08-01T06:04:30Z</dcterms:modified>
  <cp:revision>1</cp:revision>
  <dc:title>Warehouse Automation system</dc:title>
</cp:coreProperties>
</file>

<file path=docProps/thumbnail.jpeg>
</file>